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814" r:id="rId2"/>
    <p:sldId id="747" r:id="rId3"/>
    <p:sldId id="817" r:id="rId4"/>
    <p:sldId id="751" r:id="rId5"/>
    <p:sldId id="748" r:id="rId6"/>
    <p:sldId id="816" r:id="rId7"/>
    <p:sldId id="749" r:id="rId8"/>
    <p:sldId id="750" r:id="rId9"/>
    <p:sldId id="862" r:id="rId10"/>
    <p:sldId id="863" r:id="rId11"/>
    <p:sldId id="752" r:id="rId12"/>
    <p:sldId id="564" r:id="rId13"/>
    <p:sldId id="815" r:id="rId14"/>
    <p:sldId id="745" r:id="rId15"/>
    <p:sldId id="879" r:id="rId16"/>
    <p:sldId id="543" r:id="rId17"/>
    <p:sldId id="563" r:id="rId18"/>
    <p:sldId id="809" r:id="rId19"/>
    <p:sldId id="746" r:id="rId20"/>
    <p:sldId id="566" r:id="rId21"/>
    <p:sldId id="567" r:id="rId22"/>
    <p:sldId id="810" r:id="rId23"/>
    <p:sldId id="579" r:id="rId24"/>
    <p:sldId id="811" r:id="rId25"/>
    <p:sldId id="613" r:id="rId26"/>
    <p:sldId id="742" r:id="rId27"/>
    <p:sldId id="291" r:id="rId28"/>
    <p:sldId id="339" r:id="rId29"/>
    <p:sldId id="290" r:id="rId30"/>
    <p:sldId id="269" r:id="rId31"/>
    <p:sldId id="274" r:id="rId32"/>
    <p:sldId id="341" r:id="rId33"/>
    <p:sldId id="342" r:id="rId34"/>
    <p:sldId id="352" r:id="rId35"/>
    <p:sldId id="268" r:id="rId36"/>
    <p:sldId id="344" r:id="rId37"/>
    <p:sldId id="345" r:id="rId38"/>
    <p:sldId id="1586" r:id="rId39"/>
    <p:sldId id="346" r:id="rId40"/>
    <p:sldId id="348" r:id="rId41"/>
    <p:sldId id="347" r:id="rId42"/>
    <p:sldId id="349" r:id="rId43"/>
    <p:sldId id="818" r:id="rId44"/>
    <p:sldId id="1584" r:id="rId45"/>
    <p:sldId id="1582" r:id="rId46"/>
    <p:sldId id="1583" r:id="rId47"/>
    <p:sldId id="1579" r:id="rId48"/>
    <p:sldId id="580" r:id="rId49"/>
    <p:sldId id="736" r:id="rId50"/>
    <p:sldId id="737" r:id="rId51"/>
    <p:sldId id="361" r:id="rId52"/>
    <p:sldId id="531" r:id="rId53"/>
    <p:sldId id="826" r:id="rId54"/>
    <p:sldId id="547" r:id="rId55"/>
    <p:sldId id="362" r:id="rId56"/>
    <p:sldId id="824" r:id="rId57"/>
    <p:sldId id="825" r:id="rId58"/>
    <p:sldId id="350" r:id="rId59"/>
    <p:sldId id="827" r:id="rId60"/>
    <p:sldId id="551" r:id="rId61"/>
    <p:sldId id="363" r:id="rId62"/>
    <p:sldId id="368" r:id="rId63"/>
    <p:sldId id="872" r:id="rId64"/>
    <p:sldId id="364" r:id="rId65"/>
    <p:sldId id="587" r:id="rId66"/>
    <p:sldId id="365" r:id="rId67"/>
    <p:sldId id="829" r:id="rId68"/>
    <p:sldId id="366" r:id="rId69"/>
    <p:sldId id="828" r:id="rId70"/>
    <p:sldId id="369" r:id="rId71"/>
    <p:sldId id="592" r:id="rId72"/>
    <p:sldId id="821" r:id="rId73"/>
    <p:sldId id="830" r:id="rId74"/>
    <p:sldId id="880" r:id="rId75"/>
    <p:sldId id="357" r:id="rId76"/>
    <p:sldId id="355" r:id="rId77"/>
    <p:sldId id="740" r:id="rId78"/>
    <p:sldId id="356" r:id="rId79"/>
    <p:sldId id="835" r:id="rId80"/>
    <p:sldId id="738" r:id="rId81"/>
    <p:sldId id="819" r:id="rId82"/>
    <p:sldId id="851" r:id="rId83"/>
    <p:sldId id="838" r:id="rId84"/>
    <p:sldId id="839" r:id="rId85"/>
    <p:sldId id="832" r:id="rId86"/>
    <p:sldId id="831" r:id="rId87"/>
    <p:sldId id="837" r:id="rId88"/>
    <p:sldId id="834" r:id="rId89"/>
    <p:sldId id="833" r:id="rId90"/>
    <p:sldId id="594" r:id="rId91"/>
    <p:sldId id="593" r:id="rId92"/>
    <p:sldId id="852" r:id="rId93"/>
    <p:sldId id="845" r:id="rId94"/>
    <p:sldId id="850" r:id="rId95"/>
    <p:sldId id="840" r:id="rId96"/>
    <p:sldId id="841" r:id="rId97"/>
    <p:sldId id="842" r:id="rId98"/>
    <p:sldId id="843" r:id="rId99"/>
    <p:sldId id="601" r:id="rId100"/>
    <p:sldId id="860" r:id="rId101"/>
    <p:sldId id="859" r:id="rId102"/>
    <p:sldId id="854" r:id="rId103"/>
    <p:sldId id="844" r:id="rId104"/>
    <p:sldId id="846" r:id="rId105"/>
    <p:sldId id="847" r:id="rId106"/>
    <p:sldId id="612" r:id="rId107"/>
    <p:sldId id="853" r:id="rId108"/>
    <p:sldId id="600" r:id="rId109"/>
    <p:sldId id="604" r:id="rId110"/>
    <p:sldId id="606" r:id="rId111"/>
    <p:sldId id="858" r:id="rId112"/>
    <p:sldId id="855" r:id="rId113"/>
    <p:sldId id="856" r:id="rId114"/>
    <p:sldId id="609" r:id="rId115"/>
    <p:sldId id="603" r:id="rId116"/>
    <p:sldId id="610" r:id="rId117"/>
    <p:sldId id="635" r:id="rId118"/>
    <p:sldId id="516" r:id="rId119"/>
    <p:sldId id="381" r:id="rId120"/>
    <p:sldId id="861" r:id="rId121"/>
    <p:sldId id="849" r:id="rId122"/>
    <p:sldId id="848" r:id="rId123"/>
    <p:sldId id="631" r:id="rId124"/>
    <p:sldId id="633" r:id="rId125"/>
    <p:sldId id="389" r:id="rId126"/>
    <p:sldId id="380" r:id="rId127"/>
    <p:sldId id="385" r:id="rId128"/>
    <p:sldId id="374" r:id="rId129"/>
    <p:sldId id="373" r:id="rId130"/>
    <p:sldId id="388" r:id="rId131"/>
    <p:sldId id="634" r:id="rId132"/>
    <p:sldId id="387" r:id="rId133"/>
    <p:sldId id="638" r:id="rId134"/>
    <p:sldId id="866" r:id="rId135"/>
    <p:sldId id="870" r:id="rId136"/>
    <p:sldId id="873" r:id="rId137"/>
    <p:sldId id="867" r:id="rId138"/>
    <p:sldId id="864" r:id="rId139"/>
    <p:sldId id="869" r:id="rId140"/>
    <p:sldId id="871" r:id="rId141"/>
    <p:sldId id="877" r:id="rId142"/>
    <p:sldId id="874" r:id="rId143"/>
    <p:sldId id="875" r:id="rId144"/>
    <p:sldId id="876" r:id="rId145"/>
    <p:sldId id="878" r:id="rId146"/>
    <p:sldId id="868" r:id="rId147"/>
    <p:sldId id="865" r:id="rId1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Initial Configuration Wizard" id="{D3158838-DBB8-4AEE-B977-444B4E0BFD84}">
          <p14:sldIdLst>
            <p14:sldId id="751"/>
            <p14:sldId id="748"/>
            <p14:sldId id="816"/>
            <p14:sldId id="749"/>
            <p14:sldId id="750"/>
            <p14:sldId id="862"/>
            <p14:sldId id="863"/>
          </p14:sldIdLst>
        </p14:section>
        <p14:section name="Operations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s" id="{D8873D14-1399-4A73-94EB-90778B4B4301}">
          <p14:sldIdLst>
            <p14:sldId id="567"/>
            <p14:sldId id="810"/>
            <p14:sldId id="579"/>
            <p14:sldId id="811"/>
            <p14:sldId id="613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345"/>
            <p14:sldId id="1586"/>
            <p14:sldId id="346"/>
            <p14:sldId id="348"/>
            <p14:sldId id="347"/>
            <p14:sldId id="349"/>
            <p14:sldId id="818"/>
            <p14:sldId id="1584"/>
            <p14:sldId id="1582"/>
            <p14:sldId id="1583"/>
            <p14:sldId id="1579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824"/>
            <p14:sldId id="825"/>
            <p14:sldId id="350"/>
            <p14:sldId id="827"/>
            <p14:sldId id="551"/>
            <p14:sldId id="363"/>
            <p14:sldId id="368"/>
            <p14:sldId id="872"/>
            <p14:sldId id="364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830"/>
            <p14:sldId id="880"/>
            <p14:sldId id="357"/>
            <p14:sldId id="355"/>
            <p14:sldId id="740"/>
            <p14:sldId id="356"/>
            <p14:sldId id="835"/>
            <p14:sldId id="738"/>
            <p14:sldId id="819"/>
            <p14:sldId id="851"/>
            <p14:sldId id="838"/>
            <p14:sldId id="839"/>
            <p14:sldId id="832"/>
            <p14:sldId id="831"/>
            <p14:sldId id="837"/>
            <p14:sldId id="834"/>
            <p14:sldId id="833"/>
          </p14:sldIdLst>
        </p14:section>
        <p14:section name="Accounting" id="{9418D46E-92DE-4A7B-86C0-458FCB218FEB}">
          <p14:sldIdLst>
            <p14:sldId id="594"/>
            <p14:sldId id="593"/>
            <p14:sldId id="852"/>
            <p14:sldId id="845"/>
            <p14:sldId id="850"/>
            <p14:sldId id="840"/>
            <p14:sldId id="841"/>
            <p14:sldId id="842"/>
            <p14:sldId id="843"/>
            <p14:sldId id="601"/>
            <p14:sldId id="860"/>
            <p14:sldId id="859"/>
            <p14:sldId id="854"/>
            <p14:sldId id="844"/>
            <p14:sldId id="846"/>
            <p14:sldId id="847"/>
            <p14:sldId id="612"/>
            <p14:sldId id="853"/>
            <p14:sldId id="600"/>
            <p14:sldId id="604"/>
            <p14:sldId id="606"/>
            <p14:sldId id="858"/>
            <p14:sldId id="855"/>
            <p14:sldId id="856"/>
            <p14:sldId id="609"/>
            <p14:sldId id="603"/>
            <p14:sldId id="610"/>
            <p14:sldId id="635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Logins" id="{36B00D7B-3E59-452D-8590-54FDF23E50E8}">
          <p14:sldIdLst>
            <p14:sldId id="866"/>
            <p14:sldId id="870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86403" autoAdjust="0"/>
  </p:normalViewPr>
  <p:slideViewPr>
    <p:cSldViewPr snapToGrid="0">
      <p:cViewPr varScale="1">
        <p:scale>
          <a:sx n="87" d="100"/>
          <a:sy n="87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06/05/2021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5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6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3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39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96290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/>
            </a:br>
            <a:r>
              <a:rPr lang="fr-BE" sz="320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/>
              <a:t>Github - </a:t>
            </a:r>
            <a:r>
              <a:rPr lang="fr-BE" sz="1800">
                <a:hlinkClick r:id="rId2"/>
              </a:rPr>
              <a:t>https://github.com/clixwise/tryton-by-example</a:t>
            </a:r>
            <a:br>
              <a:rPr lang="fr-BE" sz="1800"/>
            </a:br>
            <a:r>
              <a:rPr lang="en-US" sz="1800">
                <a:solidFill>
                  <a:srgbClr val="333333"/>
                </a:solidFill>
              </a:rPr>
              <a:t>Version of presentation : </a:t>
            </a:r>
            <a:r>
              <a:rPr lang="en-US" sz="1800">
                <a:solidFill>
                  <a:srgbClr val="333333"/>
                </a:solidFill>
                <a:hlinkClick r:id="rId3"/>
              </a:rPr>
              <a:t>5.0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Version of Tryton : 5.8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Verified for execution on : Windows 10 &amp; Powershell 7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fr-BE" sz="1800"/>
              <a:t>Licence : </a:t>
            </a:r>
            <a:r>
              <a:rPr lang="en-US" sz="180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715D8-B583-4360-A92A-30FFA75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E232F-64CA-450B-AEE0-24EB4A1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9862"/>
            <a:ext cx="7008105" cy="254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4B87F-1FF9-4E2A-A638-E5F8BE2A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08488"/>
            <a:ext cx="5276222" cy="1449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A9848E-7B50-4DE6-BA74-0948AC16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667588"/>
            <a:ext cx="6911034" cy="1668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7898325" y="1951672"/>
            <a:ext cx="16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662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6329C-8482-4547-8F8C-178F7FF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3AF1F-B636-4178-A1A0-FB0E9621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9" y="3692433"/>
            <a:ext cx="5626971" cy="3165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5CE34-4FCD-43A0-B371-F40B472C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7" y="827314"/>
            <a:ext cx="562324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8FDE-C148-45D3-B5AF-75C93B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519"/>
            <a:ext cx="3552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7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35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200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29086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4" y="944435"/>
            <a:ext cx="6762749" cy="36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D88C-244C-46EF-A8FE-88941C2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103"/>
            <a:ext cx="5848616" cy="217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7777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announced</a:t>
            </a:r>
            <a:r>
              <a:rPr lang="fr-BE" dirty="0"/>
              <a:t> in the « </a:t>
            </a:r>
            <a:r>
              <a:rPr lang="fr-BE" dirty="0" err="1"/>
              <a:t>Precondition</a:t>
            </a:r>
            <a:r>
              <a:rPr lang="fr-BE" dirty="0"/>
              <a:t> », </a:t>
            </a:r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 « 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C296C-72FE-44F8-A3A4-8B33FD5F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2085975" cy="52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4D07-0243-4600-BCD5-30D8DFE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70447"/>
            <a:ext cx="5887916" cy="2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09638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805"/>
            <a:ext cx="3786278" cy="2140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514"/>
            <a:ext cx="3792773" cy="1474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484E1-DD82-4B77-A4C4-84AC54EC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85" y="0"/>
            <a:ext cx="1383215" cy="33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2B0E-8B92-413D-AB9D-C482D8D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0"/>
            <a:ext cx="3429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ED-CAD1-4829-A9A9-8BBE85EA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0" y="0"/>
            <a:ext cx="2327280" cy="592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34798-0CD2-4B95-925A-33F8A63F87F3}"/>
              </a:ext>
            </a:extLst>
          </p:cNvPr>
          <p:cNvSpPr txBox="1"/>
          <p:nvPr/>
        </p:nvSpPr>
        <p:spPr>
          <a:xfrm>
            <a:off x="838199" y="923193"/>
            <a:ext cx="879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apparently</a:t>
            </a:r>
            <a:r>
              <a:rPr lang="fr-BE" dirty="0"/>
              <a:t> no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except</a:t>
            </a:r>
            <a:r>
              <a:rPr lang="fr-BE" dirty="0"/>
              <a:t> to restore the </a:t>
            </a:r>
            <a:r>
              <a:rPr lang="fr-BE" dirty="0" err="1"/>
              <a:t>database</a:t>
            </a:r>
            <a:r>
              <a:rPr lang="fr-BE" dirty="0"/>
              <a:t> in a </a:t>
            </a:r>
            <a:r>
              <a:rPr lang="fr-BE" dirty="0" err="1"/>
              <a:t>prior</a:t>
            </a:r>
            <a:r>
              <a:rPr lang="fr-BE" dirty="0"/>
              <a:t> state and to update the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appropriate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 links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62701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0" y="0"/>
            <a:ext cx="2038350" cy="27663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6E0C-7C44-4136-90BC-447D235D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2943277"/>
            <a:ext cx="2038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Operations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E2864-6BC8-40B8-B679-67F1731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311"/>
            <a:ext cx="8067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8228-BF9F-4AB8-A94C-2BE63CF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6148-D352-4703-82DC-30D3DC9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5400"/>
            <a:ext cx="201930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6734-DF07-42AF-892F-67054AE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646"/>
            <a:ext cx="6345893" cy="305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8A339-178A-4CC4-B24C-17C47678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6954"/>
            <a:ext cx="63458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0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4A332-3964-4DEB-8E6F-4A7116C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0"/>
            <a:ext cx="4076700" cy="317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Execute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1D32-75B1-49ED-9AC7-E38781B7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0862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0EB85-7661-40BB-BCED-690F266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1052"/>
            <a:ext cx="4487946" cy="34418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49D4-F55D-4CE2-82E6-3A6BCF7C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099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890F-873B-4A4A-BF40-1C91E2F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23BE-A55A-4BE9-B7AB-320DBDDD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031"/>
            <a:ext cx="9042518" cy="559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FA989-938C-4152-BEB8-8DC0CB5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0"/>
            <a:ext cx="2238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DBA2-D5AE-46DA-B400-E38213CE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958"/>
            <a:ext cx="763905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19F-8598-4347-806D-8714B6E7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0"/>
            <a:ext cx="2276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679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BACB-9E92-44B2-87E7-C5F9C775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436"/>
            <a:ext cx="5430520" cy="366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83562"/>
            <a:ext cx="5430520" cy="1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522DB-E8D1-4F3D-8E11-EB047ED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168"/>
            <a:ext cx="5410200" cy="2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92D36-6F91-4882-9E87-2F66C7E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3713"/>
            <a:ext cx="8051800" cy="3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3F263-9B1F-4A97-AF7A-B1E102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0"/>
            <a:ext cx="2400300" cy="1609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A38C-9A7C-4669-91DC-9F8C50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6264"/>
            <a:ext cx="3086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3448F-0DBC-4423-B5B2-FACDB77C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4194"/>
            <a:ext cx="3876675" cy="5229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827314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0D10-22F9-4A06-8D56-D632064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32729"/>
            <a:ext cx="5896708" cy="32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322A-B0AD-47B8-8EC7-DA00D93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168"/>
            <a:ext cx="6143625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7244861" y="4570168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0F14B-F5FC-4534-94F2-17BB4A22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65125"/>
            <a:ext cx="3457575" cy="18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48074-D20F-4BBC-8AC0-EB8C4B9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74649"/>
            <a:ext cx="409575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91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375F-9AF8-44C8-829C-0D44165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8893"/>
            <a:ext cx="9273687" cy="303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54BB4-C7C8-4DE0-8545-2F1F52D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910"/>
            <a:ext cx="4059115" cy="22383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15587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ADB4-D090-4782-BE17-15ECAF1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7" y="0"/>
            <a:ext cx="3105150" cy="2505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DD44C-DABE-4D0A-B919-E70592C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3" y="0"/>
            <a:ext cx="2549814" cy="151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F874E-3CD4-4DAF-85EA-F3F9066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3" y="1125147"/>
            <a:ext cx="5448300" cy="5038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69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3" y="2020399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E6AE-FF3C-4F58-9ABD-E77BB92E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0"/>
            <a:ext cx="1704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92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0CB7-A67F-44D9-901F-9B004AC4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72"/>
            <a:ext cx="5940144" cy="275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26919-F5D4-412E-A722-D851C48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0" y="3737357"/>
            <a:ext cx="5973281" cy="12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22222-7016-4FDA-BEC4-96CF8724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" y="5043253"/>
            <a:ext cx="5973283" cy="11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9A95-D1AE-465F-9332-FAC7503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21" y="0"/>
            <a:ext cx="21726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D1594-B23A-4233-90B3-CF697BFB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0"/>
            <a:ext cx="1657350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C20CE-F693-406A-A26C-1F84AF1B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74868"/>
            <a:ext cx="6394459" cy="2454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54E2A-8C60-4AE8-AA3B-8218C80B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9" y="974868"/>
            <a:ext cx="2981325" cy="3838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6A548-5A8D-4BF8-AD5E-0242E924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9507"/>
            <a:ext cx="4870206" cy="32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95635-2312-4CF4-85C5-D1D55EE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74"/>
            <a:ext cx="6538546" cy="48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86A8-1B8F-4193-84CE-145CD388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5" y="0"/>
            <a:ext cx="1533525" cy="521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4F20-9E63-4270-A599-43F222F0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" y="3790736"/>
            <a:ext cx="8191500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BC583-2DD8-4B99-B6E0-A89FD882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2" y="1530325"/>
            <a:ext cx="7724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C2D3E-B1FD-4C5A-BFCF-5DBCB1C0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311288" cy="495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allows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923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remember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Paula » has no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far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obtain</a:t>
            </a:r>
            <a:r>
              <a:rPr lang="fr-BE" dirty="0"/>
              <a:t> the </a:t>
            </a:r>
            <a:r>
              <a:rPr lang="fr-BE" dirty="0" err="1"/>
              <a:t>intended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for « User Paula », i.e. </a:t>
            </a:r>
            <a:r>
              <a:rPr lang="fr-BE" dirty="0" err="1"/>
              <a:t>displaying</a:t>
            </a:r>
            <a:r>
              <a:rPr lang="fr-BE" dirty="0"/>
              <a:t> the « Country » and « Currency » Menu </a:t>
            </a:r>
            <a:r>
              <a:rPr lang="fr-BE" dirty="0" err="1"/>
              <a:t>Tree</a:t>
            </a:r>
            <a:r>
              <a:rPr lang="fr-BE" dirty="0"/>
              <a:t> Items, </a:t>
            </a: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0590-083D-4F51-8F76-AB276CF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512"/>
            <a:ext cx="7791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5E38A-0A2D-40EC-8128-950D2AC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6876"/>
            <a:ext cx="7624396" cy="253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3F48F-4D78-4D4C-BD90-8100F0C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" y="4413863"/>
            <a:ext cx="7603759" cy="199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8593016" y="225125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8593015" y="504158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Paula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proposed</a:t>
            </a:r>
            <a:r>
              <a:rPr lang="fr-BE" dirty="0"/>
              <a:t> </a:t>
            </a:r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entity</a:t>
            </a:r>
            <a:r>
              <a:rPr lang="fr-BE" dirty="0"/>
              <a:t> « Party »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54D97-9041-4F0B-AEFC-2A872E75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45"/>
            <a:ext cx="253365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3FC9-61F7-4698-B64F-AB3B193B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70" y="1630008"/>
            <a:ext cx="6154981" cy="4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9" y="37938"/>
            <a:ext cx="2886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95E2-0DEC-42F0-AFC5-BD3BCBA5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9" y="37938"/>
            <a:ext cx="3028950" cy="418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4E0ABA0-FBF8-40C8-B41C-3BCD13D3CFC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06229"/>
          <a:ext cx="10620983" cy="2992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987">
                  <a:extLst>
                    <a:ext uri="{9D8B030D-6E8A-4147-A177-3AD203B41FA5}">
                      <a16:colId xmlns:a16="http://schemas.microsoft.com/office/drawing/2014/main" val="315903861"/>
                    </a:ext>
                  </a:extLst>
                </a:gridCol>
                <a:gridCol w="3326860">
                  <a:extLst>
                    <a:ext uri="{9D8B030D-6E8A-4147-A177-3AD203B41FA5}">
                      <a16:colId xmlns:a16="http://schemas.microsoft.com/office/drawing/2014/main" val="1116967076"/>
                    </a:ext>
                  </a:extLst>
                </a:gridCol>
                <a:gridCol w="3424136">
                  <a:extLst>
                    <a:ext uri="{9D8B030D-6E8A-4147-A177-3AD203B41FA5}">
                      <a16:colId xmlns:a16="http://schemas.microsoft.com/office/drawing/2014/main" val="3461552814"/>
                    </a:ext>
                  </a:extLst>
                </a:gridCol>
              </a:tblGrid>
              <a:tr h="322789">
                <a:tc>
                  <a:txBody>
                    <a:bodyPr/>
                    <a:lstStyle/>
                    <a:p>
                      <a:r>
                        <a:rPr lang="fr-BE" dirty="0" err="1"/>
                        <a:t>Entity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Module activation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User handling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1792"/>
                  </a:ext>
                </a:extLst>
              </a:tr>
              <a:tr h="431909">
                <a:tc>
                  <a:txBody>
                    <a:bodyPr/>
                    <a:lstStyle/>
                    <a:p>
                      <a:r>
                        <a:rPr lang="fr-BE" dirty="0"/>
                        <a:t>Product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product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product</a:t>
                      </a:r>
                      <a:r>
                        <a:rPr lang="fr-BE" dirty="0"/>
                        <a:t> &amp; variants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0674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Party </a:t>
                      </a:r>
                      <a:r>
                        <a:rPr lang="fr-BE" dirty="0" err="1"/>
                        <a:t>associated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with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5994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19489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stock-*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250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order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344737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345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76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FFE449-B626-4233-A8BF-CA5142122DF7}"/>
              </a:ext>
            </a:extLst>
          </p:cNvPr>
          <p:cNvSpPr txBox="1"/>
          <p:nvPr/>
        </p:nvSpPr>
        <p:spPr>
          <a:xfrm>
            <a:off x="838200" y="4835797"/>
            <a:ext cx="5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intent</a:t>
            </a:r>
            <a:r>
              <a:rPr lang="fr-BE" dirty="0"/>
              <a:t> of module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derived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name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91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E2C7C-3A26-457A-9BF7-1B0EC49B69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14" y="-12046"/>
            <a:ext cx="20722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4C8B-ABC1-48DB-A880-6863BDD7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-12046"/>
            <a:ext cx="1400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created</a:t>
            </a:r>
            <a:r>
              <a:rPr lang="fr-BE" dirty="0"/>
              <a:t>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addition as multiplication factor 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C82C-5807-4D9A-B4B8-BD8F71CD44B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2505606" y="2141107"/>
            <a:ext cx="2760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Initial Configuration Wizard</a:t>
            </a:r>
          </a:p>
          <a:p>
            <a:pPr algn="r"/>
            <a:r>
              <a:rPr lang="en-GB" sz="1600" b="1" dirty="0"/>
              <a:t>Operations</a:t>
            </a:r>
          </a:p>
          <a:p>
            <a:pPr algn="r"/>
            <a:r>
              <a:rPr lang="en-GB" sz="1600" b="1" dirty="0"/>
              <a:t>Modules</a:t>
            </a:r>
          </a:p>
          <a:p>
            <a:pPr algn="r"/>
            <a:r>
              <a:rPr lang="en-GB" sz="1600" b="1" dirty="0"/>
              <a:t>Basic Configuration</a:t>
            </a:r>
          </a:p>
          <a:p>
            <a:pPr algn="r"/>
            <a:r>
              <a:rPr lang="en-GB" sz="1600" b="1" dirty="0"/>
              <a:t>Country &amp; Currency</a:t>
            </a:r>
          </a:p>
          <a:p>
            <a:pPr algn="r"/>
            <a:r>
              <a:rPr lang="en-GB" sz="1600" b="1" dirty="0"/>
              <a:t>Party &amp; Company &amp; Employee</a:t>
            </a:r>
          </a:p>
          <a:p>
            <a:pPr algn="r"/>
            <a:r>
              <a:rPr lang="en-GB" sz="1600" b="1" dirty="0"/>
              <a:t>User</a:t>
            </a:r>
          </a:p>
          <a:p>
            <a:pPr algn="r"/>
            <a:r>
              <a:rPr lang="en-GB" sz="1600" b="1" dirty="0"/>
              <a:t>Accounting</a:t>
            </a:r>
          </a:p>
          <a:p>
            <a:pPr algn="r"/>
            <a:r>
              <a:rPr lang="en-GB" sz="1600" b="1" dirty="0"/>
              <a:t>Logins</a:t>
            </a:r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66389" y="2141107"/>
            <a:ext cx="583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Performing Initial Configuration : language, user, module</a:t>
            </a:r>
          </a:p>
          <a:p>
            <a:r>
              <a:rPr lang="en-GB" sz="1600" dirty="0"/>
              <a:t>Explaining how to perform Operations</a:t>
            </a:r>
          </a:p>
          <a:p>
            <a:r>
              <a:rPr lang="en-GB" sz="1600" dirty="0"/>
              <a:t>Explaining the concept of Modules</a:t>
            </a:r>
          </a:p>
          <a:p>
            <a:r>
              <a:rPr lang="en-GB" sz="1600" dirty="0"/>
              <a:t>Basic Configuration</a:t>
            </a:r>
          </a:p>
          <a:p>
            <a:r>
              <a:rPr lang="en-GB" sz="1600" dirty="0"/>
              <a:t>Installing Country &amp; Currency</a:t>
            </a:r>
          </a:p>
          <a:p>
            <a:r>
              <a:rPr lang="en-GB" sz="1600" dirty="0"/>
              <a:t>Installing Party &amp; Company &amp; Employee</a:t>
            </a:r>
          </a:p>
          <a:p>
            <a:r>
              <a:rPr lang="en-GB" sz="1600" dirty="0"/>
              <a:t>Installing additional Users</a:t>
            </a:r>
          </a:p>
          <a:p>
            <a:r>
              <a:rPr lang="en-GB" sz="1600" dirty="0"/>
              <a:t>Activating Financial modules</a:t>
            </a:r>
          </a:p>
          <a:p>
            <a:r>
              <a:rPr lang="en-GB" sz="1600" dirty="0"/>
              <a:t>Demonstrate user privileges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311B0-37C8-47C8-9AB7-028DEE8AFA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1B6A3-E057-4E7F-95FF-AE180375AD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E1DAB-7A3F-4582-B161-707D1B9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Mark « Country » &amp; « Currency » For Activation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Execute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BD8F-ABC0-4CDA-9004-215F168A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5" y="4015061"/>
            <a:ext cx="3374048" cy="121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1151-50AC-4A33-9E03-802E42B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5061"/>
            <a:ext cx="3374048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15DB7-F78C-441C-B1DC-7724A31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300"/>
            <a:ext cx="12192000" cy="27542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DCC55-7C04-4D37-BD5C-3615330F9F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2615975" y="3659930"/>
            <a:ext cx="714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on « Countries or « </a:t>
            </a:r>
            <a:r>
              <a:rPr lang="fr-BE" dirty="0" err="1"/>
              <a:t>Currencies</a:t>
            </a:r>
            <a:r>
              <a:rPr lang="fr-BE" dirty="0"/>
              <a:t>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572E-8BDD-4B30-B1A7-DDB251D5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8255000" cy="27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993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FC268F-6E1B-43FD-9B15-C9B0955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2" y="139514"/>
            <a:ext cx="3171825" cy="631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C6E56-B632-447A-816B-4C245AB1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233177"/>
            <a:ext cx="34575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2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/>
              <a:t>State « Post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844B5-D328-4726-861B-8159501F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178"/>
            <a:ext cx="2857500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5515E-12C0-4B56-9E2E-021BF38F8B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4C025-6939-4290-AC6C-19AA356E883F}"/>
              </a:ext>
            </a:extLst>
          </p:cNvPr>
          <p:cNvSpPr txBox="1"/>
          <p:nvPr/>
        </p:nvSpPr>
        <p:spPr>
          <a:xfrm>
            <a:off x="838200" y="1035154"/>
            <a:ext cx="10152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591E-5344-4C47-A45A-550FFCAB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DFC75-8BBF-46F1-8200-07045B329E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9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scripts </a:t>
            </a:r>
            <a:r>
              <a:rPr lang="fr-BE" dirty="0" err="1"/>
              <a:t>related</a:t>
            </a:r>
            <a:r>
              <a:rPr lang="fr-BE" dirty="0"/>
              <a:t> to </a:t>
            </a:r>
            <a:r>
              <a:rPr lang="fr-BE" dirty="0" err="1"/>
              <a:t>some</a:t>
            </a:r>
            <a:r>
              <a:rPr lang="fr-BE" dirty="0"/>
              <a:t> of the topics </a:t>
            </a:r>
            <a:r>
              <a:rPr lang="fr-BE" dirty="0" err="1"/>
              <a:t>covered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document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73B39-E4FB-4E5E-9514-27C28AFE5E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02900-9362-4B6F-8E37-19F41372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9677"/>
            <a:ext cx="3522785" cy="262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AB3D-DD54-46D5-9448-AA7517F25440}"/>
              </a:ext>
            </a:extLst>
          </p:cNvPr>
          <p:cNvSpPr txBox="1"/>
          <p:nvPr/>
        </p:nvSpPr>
        <p:spPr>
          <a:xfrm>
            <a:off x="838200" y="865525"/>
            <a:ext cx="10758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*.ps1 » files are </a:t>
            </a:r>
            <a:r>
              <a:rPr lang="fr-BE" dirty="0" err="1"/>
              <a:t>Powershell</a:t>
            </a:r>
            <a:r>
              <a:rPr lang="fr-BE" dirty="0"/>
              <a:t> scripts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Powershell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indicated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above</a:t>
            </a:r>
            <a:r>
              <a:rPr lang="fr-BE" dirty="0"/>
              <a:t> scripts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tuning </a:t>
            </a:r>
            <a:r>
              <a:rPr lang="fr-BE" dirty="0" err="1"/>
              <a:t>with</a:t>
            </a:r>
            <a:r>
              <a:rPr lang="fr-BE" dirty="0"/>
              <a:t> respect to the exact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scripts are </a:t>
            </a:r>
            <a:r>
              <a:rPr lang="fr-BE" dirty="0" err="1"/>
              <a:t>executed</a:t>
            </a:r>
            <a:r>
              <a:rPr lang="fr-BE" dirty="0"/>
              <a:t> as e.g. :</a:t>
            </a:r>
            <a:br>
              <a:rPr lang="fr-BE" dirty="0"/>
            </a:br>
            <a:r>
              <a:rPr lang="fr-BE" sz="1800" dirty="0"/>
              <a:t>./"</a:t>
            </a:r>
            <a:r>
              <a:rPr lang="en-GB" sz="1800" dirty="0" err="1"/>
              <a:t>Tryton</a:t>
            </a:r>
            <a:r>
              <a:rPr lang="en-GB" sz="1800" dirty="0"/>
              <a:t> 5.8 - Doc 05.01 - Basic functionality.import.tryt01.countries</a:t>
            </a:r>
            <a:r>
              <a:rPr lang="fr-BE" sz="1800" dirty="0"/>
              <a:t>"</a:t>
            </a:r>
            <a:r>
              <a:rPr lang="fr-BE" dirty="0"/>
              <a:t> 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35572"/>
              </p:ext>
            </p:extLst>
          </p:nvPr>
        </p:nvGraphicFramePr>
        <p:xfrm>
          <a:off x="823546" y="255000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C679-DC38-4769-A1C5-EF05E708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50"/>
            <a:ext cx="12192000" cy="527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938143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docker exec --interactive --</a:t>
            </a:r>
            <a:r>
              <a:rPr lang="en-BE" sz="1600" dirty="0" err="1"/>
              <a:t>tty</a:t>
            </a:r>
            <a:r>
              <a:rPr lang="en-BE" sz="1600" dirty="0"/>
              <a:t> </a:t>
            </a:r>
            <a:r>
              <a:rPr lang="en-BE" sz="1600" dirty="0" err="1"/>
              <a:t>tryton</a:t>
            </a:r>
            <a:r>
              <a:rPr lang="en-BE" sz="1600" dirty="0"/>
              <a:t> /entrypoint.sh python3 -m </a:t>
            </a:r>
            <a:r>
              <a:rPr lang="en-BE" sz="1600" dirty="0" err="1"/>
              <a:t>trytond.modules.currency.scripts.import_currencies</a:t>
            </a:r>
            <a:r>
              <a:rPr lang="en-BE" sz="1600" dirty="0"/>
              <a:t> -d </a:t>
            </a:r>
            <a:r>
              <a:rPr lang="en-BE" sz="1600" dirty="0" err="1"/>
              <a:t>tryton</a:t>
            </a:r>
            <a:endParaRPr lang="en-BE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73CEB-5214-45FB-868C-91ABA2292B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F60B1-5D70-49C4-8CBE-1CD39647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590"/>
            <a:ext cx="2168769" cy="1788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E4081-B1D5-41FA-8D40-6BFE674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964794"/>
            <a:ext cx="12153900" cy="3314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00-7D3E-4F38-91CB-4116D9418E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1011725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docker exec --interactive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tryton</a:t>
            </a:r>
            <a:r>
              <a:rPr lang="en-US" sz="1600" dirty="0"/>
              <a:t> /entrypoint.sh python3 -m </a:t>
            </a:r>
            <a:r>
              <a:rPr lang="en-US" sz="1600" dirty="0" err="1"/>
              <a:t>trytond.modules.country.scripts.import_countries</a:t>
            </a:r>
            <a:r>
              <a:rPr lang="en-US" sz="1600" dirty="0"/>
              <a:t> -d </a:t>
            </a:r>
            <a:r>
              <a:rPr lang="en-US" sz="1600" dirty="0" err="1"/>
              <a:t>tryton</a:t>
            </a:r>
            <a:endParaRPr lang="en-B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1E6E-95D9-4D6A-8EE8-970D6452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040"/>
            <a:ext cx="11353800" cy="5296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FB46-2EE9-4145-921C-5C0D0D5913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0D955-33BD-4CFE-BCC2-C9D35D2C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-42496"/>
            <a:ext cx="4114800" cy="401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2BA-958B-4870-B8BC-B1BDE3C7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077"/>
            <a:ext cx="2228553" cy="204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27B4-629F-4CFB-922D-97721192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3750"/>
            <a:ext cx="10363200" cy="35242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1B9B7-7354-4D97-A66F-B8E4534507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D7D-CDAA-4D8D-94A2-BC2D2502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477"/>
            <a:ext cx="69246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1DE7-8850-4479-9525-B0EA4FF7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29075"/>
            <a:ext cx="8143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Currency Rates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7429500" y="522263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7558027" y="533722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7558028" y="578570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7558026" y="533555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7558027" y="578402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014"/>
            <a:ext cx="5368047" cy="1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199" y="1189961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B5EA00-AE99-43CF-BD15-FADB22F6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3" y="3088820"/>
            <a:ext cx="6147757" cy="153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1701" y="3533380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generic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generic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6E80-1BC3-4FF0-93A8-2E235EFE670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97FD4-5DD6-4860-B7BD-9A722DDBE5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48482-3A2D-4725-A216-D726FF1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AF458-151A-4BB7-A19F-E67FAD97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4082"/>
            <a:ext cx="9231323" cy="29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FC9DC-8762-488C-A9D5-830CFC7F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379"/>
            <a:ext cx="4405990" cy="1737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2C58FB-D274-410B-A0E5-D72916C69E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4340-BBB9-4548-8338-30BE165A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97" y="4642930"/>
            <a:ext cx="4619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4DA93-E467-4DB9-A849-3DD40F33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0" y="0"/>
            <a:ext cx="19240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0D79F-C89B-4C31-9BF2-766AAFA5B243}"/>
              </a:ext>
            </a:extLst>
          </p:cNvPr>
          <p:cNvSpPr txBox="1"/>
          <p:nvPr/>
        </p:nvSpPr>
        <p:spPr>
          <a:xfrm>
            <a:off x="838200" y="928642"/>
            <a:ext cx="27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6B61-116A-4B23-9601-03BD425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6"/>
            <a:ext cx="8169996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 « </a:t>
            </a:r>
            <a:r>
              <a:rPr lang="fr-BE" dirty="0" err="1"/>
              <a:t>Sequence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62" y="0"/>
            <a:ext cx="1743075" cy="226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827314"/>
            <a:ext cx="5881245" cy="2034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876179"/>
            <a:ext cx="5881245" cy="39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created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E8E1-CC88-4CFE-BC9A-E9739D11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148"/>
            <a:ext cx="171450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E67FF-D37E-4CE8-9579-89A9593E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1" y="1792898"/>
            <a:ext cx="2409825" cy="2409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173D-55D5-446A-87E0-44528FE6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84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4E0B-9296-4B4C-B35A-05A3DA29F4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abstract and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05341-F682-4ABD-BA2D-AB97FF2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FA5B-ABD5-4B3F-ABEC-3CCD67B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152"/>
            <a:ext cx="5362575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C87DB-6035-4EC7-97EA-647A82216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955800"/>
            <a:ext cx="510540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01D5-BA48-471B-AFBE-B241E576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6760"/>
            <a:ext cx="4343400" cy="2162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E951-103C-49A5-A0A8-C9DFFD3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462"/>
            <a:ext cx="8258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E8CC4-D273-49FB-9639-1F3FD8D97C9B}"/>
              </a:ext>
            </a:extLst>
          </p:cNvPr>
          <p:cNvSpPr txBox="1"/>
          <p:nvPr/>
        </p:nvSpPr>
        <p:spPr>
          <a:xfrm>
            <a:off x="838200" y="1116187"/>
            <a:ext cx="6907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 </a:t>
            </a:r>
            <a:r>
              <a:rPr lang="fr-BE" dirty="0" err="1"/>
              <a:t>creates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Items for « </a:t>
            </a:r>
            <a:r>
              <a:rPr lang="fr-BE" dirty="0" err="1"/>
              <a:t>Company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an </a:t>
            </a:r>
            <a:r>
              <a:rPr lang="fr-BE" dirty="0" err="1"/>
              <a:t>indented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construction </a:t>
            </a:r>
            <a:r>
              <a:rPr lang="fr-BE" dirty="0" err="1"/>
              <a:t>exists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means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e.g. « </a:t>
            </a:r>
            <a:r>
              <a:rPr lang="fr-BE" dirty="0" err="1"/>
              <a:t>Companies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displayed</a:t>
            </a:r>
            <a:r>
              <a:rPr lang="fr-BE" dirty="0"/>
              <a:t> as a </a:t>
            </a:r>
            <a:r>
              <a:rPr lang="fr-BE" dirty="0" err="1"/>
              <a:t>tree</a:t>
            </a:r>
            <a:r>
              <a:rPr lang="fr-BE" dirty="0"/>
              <a:t> of « </a:t>
            </a:r>
            <a:r>
              <a:rPr lang="fr-BE" dirty="0" err="1"/>
              <a:t>Companies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a </a:t>
            </a:r>
            <a:r>
              <a:rPr lang="fr-BE" dirty="0" err="1"/>
              <a:t>list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top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menu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bottom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CC06D-5197-4432-B885-39CB0394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2CA45-A867-4721-A730-81B33CDD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29" y="76252"/>
            <a:ext cx="1524000" cy="1285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897C2-E7CE-46A3-8837-43751FDADA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4237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E6B48-D682-4756-A5DA-4F34F171CD7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concrete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abstract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95F099-B72B-425E-813F-F74B5F57C4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70A5-E4AF-4A4A-B98B-5D51BE0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252"/>
            <a:ext cx="7202214" cy="180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8A8CB-D429-49B5-80AC-5981875E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9286"/>
            <a:ext cx="83629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80DEE-9CF4-4BC1-80D2-54A4BD32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5920"/>
            <a:ext cx="819150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17680-A2AE-4250-A225-0CEEC3D249F5}"/>
              </a:ext>
            </a:extLst>
          </p:cNvPr>
          <p:cNvSpPr txBox="1"/>
          <p:nvPr/>
        </p:nvSpPr>
        <p:spPr>
          <a:xfrm>
            <a:off x="8334704" y="1194636"/>
            <a:ext cx="351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one of </a:t>
            </a:r>
            <a:r>
              <a:rPr lang="fr-BE" dirty="0" err="1"/>
              <a:t>these</a:t>
            </a:r>
            <a:r>
              <a:rPr lang="fr-BE" dirty="0"/>
              <a:t> cases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browser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appropriately</a:t>
            </a:r>
            <a:r>
              <a:rPr lang="fr-BE" dirty="0"/>
              <a:t> display the parties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030769"/>
            <a:ext cx="10618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», a « Main </a:t>
            </a:r>
            <a:r>
              <a:rPr lang="fr-BE" dirty="0" err="1"/>
              <a:t>Company</a:t>
            </a:r>
            <a:r>
              <a:rPr lang="fr-BE" dirty="0"/>
              <a:t> » and an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his</a:t>
            </a:r>
            <a:r>
              <a:rPr lang="fr-BE" dirty="0"/>
              <a:t>/</a:t>
            </a:r>
            <a:r>
              <a:rPr lang="fr-BE" dirty="0" err="1"/>
              <a:t>her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Thanks</a:t>
            </a:r>
            <a:r>
              <a:rPr lang="fr-BE" dirty="0"/>
              <a:t> to 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, the user has the permission to </a:t>
            </a:r>
            <a:r>
              <a:rPr lang="fr-BE" dirty="0" err="1"/>
              <a:t>install</a:t>
            </a:r>
            <a:r>
              <a:rPr lang="fr-BE" dirty="0"/>
              <a:t> and display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relationship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Chart of </a:t>
            </a:r>
            <a:r>
              <a:rPr lang="fr-BE" dirty="0" err="1"/>
              <a:t>Accounts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    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F31-478E-45A7-8A28-E5E0E6B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9547"/>
            <a:ext cx="6203732" cy="30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405208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5229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« </a:t>
            </a:r>
            <a:r>
              <a:rPr lang="fr-BE" dirty="0" err="1"/>
              <a:t>Administrator</a:t>
            </a:r>
            <a:r>
              <a:rPr lang="fr-BE" dirty="0"/>
              <a:t> 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91A40-4ABA-42A5-8D5D-7B01B26A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610683" cy="200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9C3B6-503C-492D-AEEA-6DCE0DB0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44005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8877-673F-4B5E-A75A-C27D342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C0ED6-B8F2-4AB2-A993-FB544D05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1574"/>
            <a:ext cx="5567639" cy="288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769C9-E6A8-4A75-925B-1DFBC6C92796}"/>
              </a:ext>
            </a:extLst>
          </p:cNvPr>
          <p:cNvSpPr txBox="1"/>
          <p:nvPr/>
        </p:nvSpPr>
        <p:spPr>
          <a:xfrm>
            <a:off x="838200" y="6030686"/>
            <a:ext cx="937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by default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 EMP01 »</a:t>
            </a:r>
          </a:p>
        </p:txBody>
      </p:sp>
    </p:spTree>
    <p:extLst>
      <p:ext uri="{BB962C8B-B14F-4D97-AF65-F5344CB8AC3E}">
        <p14:creationId xmlns:p14="http://schemas.microsoft.com/office/powerpoint/2010/main" val="1252888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 &amp;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progressively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by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76" y="57416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C6095A-FBB8-469A-AA89-9E04BE0B7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0FEB-A765-4DEF-9997-E24E3EEC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849" y="0"/>
            <a:ext cx="1571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1189961"/>
            <a:ext cx="11008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a login and a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 I use the </a:t>
            </a:r>
            <a:r>
              <a:rPr lang="fr-BE" dirty="0" err="1"/>
              <a:t>password</a:t>
            </a:r>
            <a:r>
              <a:rPr lang="fr-BE" dirty="0"/>
              <a:t> « </a:t>
            </a:r>
            <a:r>
              <a:rPr lang="fr-BE" dirty="0" err="1"/>
              <a:t>Password</a:t>
            </a:r>
            <a:r>
              <a:rPr lang="fr-BE" dirty="0"/>
              <a:t> ».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« Marc » &amp; « Paula »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And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Marc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Marc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Marc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1E6F8-6B8D-4230-9DD6-66AEEB6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424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7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Paula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6BE54-7380-43F7-93D1-D186A73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848"/>
            <a:ext cx="7426052" cy="4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45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Gustave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Gustave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6096000" y="4527686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Gustave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demonstrates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3" y="1143838"/>
            <a:ext cx="1977537" cy="169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2B030-77D3-4C79-B747-9555686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1" y="1143837"/>
            <a:ext cx="6938122" cy="258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801-1D86-494A-9F13-6C700A06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3" y="4102100"/>
            <a:ext cx="4781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2830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Users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19B12-5838-4BAC-9412-A708FEE5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708"/>
            <a:ext cx="777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Admin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D61E-209E-4E40-BBD2-84920989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4"/>
            <a:ext cx="2276475" cy="5505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E73EC6-7CF1-476F-9E82-39E77F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03" y="915234"/>
            <a:ext cx="4439997" cy="2575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CBD74E-1D7D-4490-AD6B-7926A018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02" y="915234"/>
            <a:ext cx="4477531" cy="2575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B5DD67-3B77-458F-9EDB-DA8BFFDB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02" y="3667959"/>
            <a:ext cx="7143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8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Paula », « Marc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05051-9D0E-4CFF-84BA-03D3703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4" y="3135671"/>
            <a:ext cx="5806834" cy="372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7F6C0-F5F2-4B23-B128-9E71CF74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44" y="915233"/>
            <a:ext cx="5806834" cy="208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99EFA-0C79-4001-8FFF-6A33BD2A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5234"/>
            <a:ext cx="1905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CDACA-34E4-4A4B-9E61-7D8DA6A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5"/>
            <a:ext cx="2375814" cy="371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A87DC-E31B-4B1C-B4E4-7D1C6FDA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1" y="915234"/>
            <a:ext cx="2375815" cy="3498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5CD41-EA97-4344-94C8-C6A4F9A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915233"/>
            <a:ext cx="1944587" cy="34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06A97-F262-47E7-A1DE-3D4C01C1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02" y="915233"/>
            <a:ext cx="1944588" cy="3856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76C1DD-0645-4A08-B072-C25DF10C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689" y="915233"/>
            <a:ext cx="1731757" cy="1682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5E22-9F2C-4A3D-87B6-C2EFAAFE9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915233"/>
            <a:ext cx="875065" cy="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42A5D-DF4B-429D-8447-60B132E8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1805208" cy="228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D35F4-E4F6-4C5C-A367-0234DBF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4" y="1957493"/>
            <a:ext cx="1582220" cy="2813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382CA-DB16-4281-8720-A729519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96" y="1957493"/>
            <a:ext cx="3400509" cy="280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23071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repeated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as </a:t>
            </a:r>
            <a:r>
              <a:rPr lang="fr-BE" dirty="0" err="1"/>
              <a:t>well</a:t>
            </a:r>
            <a:r>
              <a:rPr lang="fr-BE" dirty="0"/>
              <a:t>, </a:t>
            </a:r>
            <a:r>
              <a:rPr lang="fr-BE" dirty="0" err="1"/>
              <a:t>using</a:t>
            </a:r>
            <a:r>
              <a:rPr lang="fr-BE" dirty="0"/>
              <a:t> Menu items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4892-A355-47B4-946B-D6DFBFFC38DB}"/>
              </a:ext>
            </a:extLst>
          </p:cNvPr>
          <p:cNvSpPr txBox="1"/>
          <p:nvPr/>
        </p:nvSpPr>
        <p:spPr>
          <a:xfrm>
            <a:off x="838200" y="1209655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2520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Precondition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03160"/>
            <a:ext cx="1064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the Financial Modules,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configure the « </a:t>
            </a:r>
            <a:r>
              <a:rPr lang="fr-BE" dirty="0" err="1"/>
              <a:t>Administrator</a:t>
            </a:r>
            <a:r>
              <a:rPr lang="fr-BE" dirty="0"/>
              <a:t> » user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user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COM01 » i.e. the </a:t>
            </a:r>
            <a:r>
              <a:rPr lang="fr-BE" dirty="0" err="1"/>
              <a:t>company</a:t>
            </a:r>
            <a:r>
              <a:rPr lang="fr-BE" dirty="0"/>
              <a:t> for </a:t>
            </a:r>
            <a:r>
              <a:rPr lang="fr-BE" dirty="0" err="1"/>
              <a:t>which</a:t>
            </a:r>
            <a:r>
              <a:rPr lang="fr-BE" dirty="0"/>
              <a:t>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EMP01 »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part of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Under </a:t>
            </a:r>
            <a:r>
              <a:rPr lang="fr-BE" dirty="0" err="1"/>
              <a:t>those</a:t>
            </a:r>
            <a:r>
              <a:rPr lang="fr-BE" dirty="0"/>
              <a:t> conditions, at the end of module activation, a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able to </a:t>
            </a:r>
            <a:r>
              <a:rPr lang="fr-BE" dirty="0" err="1"/>
              <a:t>reference</a:t>
            </a:r>
            <a:r>
              <a:rPr lang="fr-BE" dirty="0"/>
              <a:t> « COM01 » and </a:t>
            </a:r>
            <a:r>
              <a:rPr lang="fr-BE" dirty="0" err="1"/>
              <a:t>create</a:t>
            </a:r>
            <a:r>
              <a:rPr lang="fr-BE" dirty="0"/>
              <a:t> the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appropriately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6E5E-357E-4D04-8ECE-F67CCC0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29"/>
            <a:ext cx="5567639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96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conditions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53161"/>
            <a:ext cx="10644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», the </a:t>
            </a:r>
            <a:r>
              <a:rPr lang="fr-BE" dirty="0" err="1"/>
              <a:t>creation</a:t>
            </a:r>
            <a:r>
              <a:rPr lang="fr-BE" dirty="0"/>
              <a:t> of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have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.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the case,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situation and, more </a:t>
            </a:r>
            <a:r>
              <a:rPr lang="fr-BE" dirty="0" err="1"/>
              <a:t>generally</a:t>
            </a:r>
            <a:r>
              <a:rPr lang="fr-BE" dirty="0"/>
              <a:t>, show how to </a:t>
            </a:r>
            <a:r>
              <a:rPr lang="fr-BE" dirty="0" err="1"/>
              <a:t>execute</a:t>
            </a:r>
            <a:r>
              <a:rPr lang="fr-BE" dirty="0"/>
              <a:t> once </a:t>
            </a:r>
            <a:r>
              <a:rPr lang="fr-BE" dirty="0" err="1"/>
              <a:t>again</a:t>
            </a:r>
            <a:r>
              <a:rPr lang="fr-BE" dirty="0"/>
              <a:t> a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 </a:t>
            </a:r>
            <a:r>
              <a:rPr lang="fr-BE" dirty="0" err="1"/>
              <a:t>wizard</a:t>
            </a:r>
            <a:r>
              <a:rPr lang="fr-BE" dirty="0"/>
              <a:t>.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 EMP01 », 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r>
              <a:rPr lang="fr-BE" dirty="0"/>
              <a:t> in the </a:t>
            </a:r>
            <a:r>
              <a:rPr lang="fr-BE" dirty="0" err="1"/>
              <a:t>left</a:t>
            </a:r>
            <a:r>
              <a:rPr lang="fr-BE" dirty="0"/>
              <a:t> pane. </a:t>
            </a:r>
            <a:r>
              <a:rPr lang="fr-BE" dirty="0" err="1"/>
              <a:t>We</a:t>
            </a:r>
            <a:r>
              <a:rPr lang="fr-BE" dirty="0"/>
              <a:t> have not </a:t>
            </a:r>
            <a:r>
              <a:rPr lang="fr-BE" dirty="0" err="1"/>
              <a:t>found</a:t>
            </a:r>
            <a:r>
              <a:rPr lang="fr-BE" dirty="0"/>
              <a:t> a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situation </a:t>
            </a:r>
            <a:r>
              <a:rPr lang="fr-BE" dirty="0" err="1"/>
              <a:t>besides</a:t>
            </a:r>
            <a:r>
              <a:rPr lang="fr-BE" dirty="0"/>
              <a:t> </a:t>
            </a:r>
            <a:r>
              <a:rPr lang="fr-BE" dirty="0" err="1"/>
              <a:t>restoring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in a state « </a:t>
            </a:r>
            <a:r>
              <a:rPr lang="fr-BE" dirty="0" err="1"/>
              <a:t>before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AFE0B-0E01-456B-8749-883EF4A0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429000"/>
            <a:ext cx="8820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1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C6C-68D0-4E28-8CC9-32A13EE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9029"/>
            <a:ext cx="7895331" cy="5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B6C-FB88-4639-8D73-2FD78BDA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193"/>
            <a:ext cx="7942053" cy="5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4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82C9-97A7-440A-9B77-5A17D1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8"/>
            <a:ext cx="2949115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7D78D-0C33-40C8-B644-0EE79E98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96" y="905608"/>
            <a:ext cx="270510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D6CF-B19E-4BA8-A773-D299558D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C799D-A1A6-4909-800F-5438CEC48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5500486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B30C8-B10E-41EA-AD2F-EAAB4A34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67171"/>
            <a:ext cx="4234962" cy="232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2347E-9783-424C-A118-86F89184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604"/>
            <a:ext cx="4234963" cy="213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8F234-62FA-4A89-BD94-C0A0FC4A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28" y="0"/>
            <a:ext cx="2124422" cy="599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C5E2-10F6-4B86-B134-046728CF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0F1C-ADF1-4A3B-B3CD-C88FA60B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047734"/>
            <a:ext cx="4263834" cy="4810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1BAC7-DCE3-471F-A19E-C626E103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0"/>
            <a:ext cx="2038350" cy="311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F2465-D064-4A0D-9EFF-A8FAE6C8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827315"/>
            <a:ext cx="5030153" cy="11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22631</TotalTime>
  <Words>4739</Words>
  <Application>Microsoft Office PowerPoint</Application>
  <PresentationFormat>Widescreen</PresentationFormat>
  <Paragraphs>649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- Tryton installation &amp; usage for first time administrators &amp; users - Basic Functionality</vt:lpstr>
      <vt:lpstr>Table of Contents</vt:lpstr>
      <vt:lpstr>TOC </vt:lpstr>
      <vt:lpstr>Initial Configuration Wizard</vt:lpstr>
      <vt:lpstr>Configuration Wizard</vt:lpstr>
      <vt:lpstr>Adding « Languages »</vt:lpstr>
      <vt:lpstr>Defining « Users »</vt:lpstr>
      <vt:lpstr>Activating « Modules »</vt:lpstr>
      <vt:lpstr>Re-executing wizards - Method 1</vt:lpstr>
      <vt:lpstr>Re-executing wizards - Method 2</vt:lpstr>
      <vt:lpstr>Operations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Modules</vt:lpstr>
      <vt:lpstr>Motivation</vt:lpstr>
      <vt:lpstr>Modules</vt:lpstr>
      <vt:lpstr>Modules  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Mark « Country » &amp; « Currency » For Activation then Execute</vt:lpstr>
      <vt:lpstr>State « Post »</vt:lpstr>
      <vt:lpstr>PowerPoint Presentation</vt:lpstr>
      <vt:lpstr>Database – Loading the Tables</vt:lpstr>
      <vt:lpstr>Documentation</vt:lpstr>
      <vt:lpstr>List of scripts related to some of the topics covered in this document</vt:lpstr>
      <vt:lpstr>« Currency » - Load data</vt:lpstr>
      <vt:lpstr>« Currency » - Load data</vt:lpstr>
      <vt:lpstr>« Country » - Load data</vt:lpstr>
      <vt:lpstr>« Country » - Load data</vt:lpstr>
      <vt:lpstr>State « Post »</vt:lpstr>
      <vt:lpstr>Currency Rates</vt:lpstr>
      <vt:lpstr>Motivation</vt:lpstr>
      <vt:lpstr>Setting a « Reference Currency Rate » as of « Date from »</vt:lpstr>
      <vt:lpstr>Setting « Relative Currency Rates » as of « Date from »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Status Post - Menu Tree Items « Party »</vt:lpstr>
      <vt:lpstr>Status Post - Menu Tree Item « Sequence »</vt:lpstr>
      <vt:lpstr>Database tables created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Modules - Activation 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Definitions : « User » and « Employee »</vt:lpstr>
      <vt:lpstr>Definitions : « User » and « Employee »</vt:lpstr>
      <vt:lpstr>Application - Activating Modules</vt:lpstr>
      <vt:lpstr>Activating module « User_role »</vt:lpstr>
      <vt:lpstr>« User » Administrator</vt:lpstr>
      <vt:lpstr>User « Administrator  »</vt:lpstr>
      <vt:lpstr>« User » Marc &amp; Paula</vt:lpstr>
      <vt:lpstr>Motivation</vt:lpstr>
      <vt:lpstr>« User Administrator » installs « User Marc »</vt:lpstr>
      <vt:lpstr>« User Administrator » installs « User Paula »</vt:lpstr>
      <vt:lpstr>« User » Gustave</vt:lpstr>
      <vt:lpstr>« User Administtrator » creates then deactivates « User Gustave »</vt:lpstr>
      <vt:lpstr>State Post</vt:lpstr>
      <vt:lpstr>State « Post » - Users</vt:lpstr>
      <vt:lpstr>State « Post » - User « Admin »</vt:lpstr>
      <vt:lpstr>State « Post » - User « Paula », « Marc »</vt:lpstr>
      <vt:lpstr>State « Post » - Database</vt:lpstr>
      <vt:lpstr>   « Financials »  « Chart of Accounts » &amp; « Fiscal Year and Period » &amp; « Journal »</vt:lpstr>
      <vt:lpstr>Documentation</vt:lpstr>
      <vt:lpstr>Precondition</vt:lpstr>
      <vt:lpstr>Error conditions</vt:lpstr>
      <vt:lpstr>Activating Modules</vt:lpstr>
      <vt:lpstr>Documentation</vt:lpstr>
      <vt:lpstr>Documentation</vt:lpstr>
      <vt:lpstr>Documentation</vt:lpstr>
      <vt:lpstr>State Post</vt:lpstr>
      <vt:lpstr>Situation finale</vt:lpstr>
      <vt:lpstr>Situation finale</vt:lpstr>
      <vt:lpstr>Situation finale</vt:lpstr>
      <vt:lpstr>Error Case</vt:lpstr>
      <vt:lpstr>Error case - « User Administration » is not linked to « Company COM01 »</vt:lpstr>
      <vt:lpstr>How to recover</vt:lpstr>
      <vt:lpstr>How to recover - method 1</vt:lpstr>
      <vt:lpstr>How to recover - method 2 </vt:lpstr>
      <vt:lpstr>Error case - « User Administration » is not linked to « Employee EMP01 »</vt:lpstr>
      <vt:lpstr>Financial - Fiscal Years &amp; Periods</vt:lpstr>
      <vt:lpstr>Documentation </vt:lpstr>
      <vt:lpstr>PowerPoint Presentation</vt:lpstr>
      <vt:lpstr>PowerPoint Presentation</vt:lpstr>
      <vt:lpstr>PowerPoint Presentation</vt:lpstr>
      <vt:lpstr>Create Periods</vt:lpstr>
      <vt:lpstr>PowerPoint Presentation</vt:lpstr>
      <vt:lpstr>Financial - Chart of Accounts</vt:lpstr>
      <vt:lpstr>Execute </vt:lpstr>
      <vt:lpstr>Account configuration</vt:lpstr>
      <vt:lpstr>Financial - Journals</vt:lpstr>
      <vt:lpstr>Journals</vt:lpstr>
      <vt:lpstr>Journals</vt:lpstr>
      <vt:lpstr>Party</vt:lpstr>
      <vt:lpstr>How to recover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Logins</vt:lpstr>
      <vt:lpstr>Motivation</vt:lpstr>
      <vt:lpstr>User Capabilities -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Paula » to a « User Role » 1/2</vt:lpstr>
      <vt:lpstr>Attach « User Paula » to a « User Role » 2/2</vt:lpstr>
      <vt:lpstr>User Capabilities -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1031</cp:revision>
  <dcterms:created xsi:type="dcterms:W3CDTF">2021-02-17T17:09:00Z</dcterms:created>
  <dcterms:modified xsi:type="dcterms:W3CDTF">2021-05-06T08:14:08Z</dcterms:modified>
</cp:coreProperties>
</file>